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2" r:id="rId6"/>
    <p:sldId id="261" r:id="rId7"/>
    <p:sldId id="263" r:id="rId8"/>
    <p:sldId id="260" r:id="rId9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F18FD"/>
    <a:srgbClr val="3A3A3A"/>
    <a:srgbClr val="6821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1468" autoAdjust="0"/>
  </p:normalViewPr>
  <p:slideViewPr>
    <p:cSldViewPr>
      <p:cViewPr varScale="1">
        <p:scale>
          <a:sx n="96" d="100"/>
          <a:sy n="96" d="100"/>
        </p:scale>
        <p:origin x="538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AC675A-3C96-4770-81AE-8927F72F3F5D}" type="datetimeFigureOut">
              <a:rPr lang="de-DE" smtClean="0"/>
              <a:t>16.02.2015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3AA77C-6DC7-4E0E-9534-7860A9BD03F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0933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3AA77C-6DC7-4E0E-9534-7860A9BD03F6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21160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eck 18"/>
          <p:cNvSpPr/>
          <p:nvPr/>
        </p:nvSpPr>
        <p:spPr>
          <a:xfrm>
            <a:off x="0" y="0"/>
            <a:ext cx="9144000" cy="3861048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457200" y="2348880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de-DE" dirty="0" smtClean="0"/>
              <a:t>Titelmasterformat durch Klicken bearbeiten</a:t>
            </a:r>
            <a:endParaRPr kumimoji="0" lang="en-US" dirty="0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28" name="Datumsplatzhalt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0DE8DA8E-6624-4FDF-9692-BDD6B50C61E7}" type="datetimeFigureOut">
              <a:rPr lang="de-DE" smtClean="0"/>
              <a:t>16.02.2015</a:t>
            </a:fld>
            <a:endParaRPr lang="de-DE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de-DE"/>
          </a:p>
        </p:txBody>
      </p:sp>
      <p:sp>
        <p:nvSpPr>
          <p:cNvPr id="29" name="Foliennummernplatzhalt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27061247-F33B-433C-A1D8-6E8E9975472C}" type="slidenum">
              <a:rPr lang="de-DE" smtClean="0"/>
              <a:t>‹Nr.›</a:t>
            </a:fld>
            <a:endParaRPr lang="de-DE"/>
          </a:p>
        </p:txBody>
      </p:sp>
      <p:sp>
        <p:nvSpPr>
          <p:cNvPr id="18" name="Rechteck 17"/>
          <p:cNvSpPr/>
          <p:nvPr userDrawn="1"/>
        </p:nvSpPr>
        <p:spPr>
          <a:xfrm>
            <a:off x="1" y="429353"/>
            <a:ext cx="9144000" cy="310663"/>
          </a:xfrm>
          <a:prstGeom prst="rect">
            <a:avLst/>
          </a:prstGeom>
          <a:solidFill>
            <a:srgbClr val="3A3A3A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0" name="Ellipse 19"/>
          <p:cNvSpPr/>
          <p:nvPr userDrawn="1"/>
        </p:nvSpPr>
        <p:spPr>
          <a:xfrm>
            <a:off x="269512" y="44624"/>
            <a:ext cx="1080120" cy="1080120"/>
          </a:xfrm>
          <a:prstGeom prst="ellipse">
            <a:avLst/>
          </a:prstGeom>
          <a:solidFill>
            <a:srgbClr val="6821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Ellipse 20"/>
          <p:cNvSpPr/>
          <p:nvPr userDrawn="1"/>
        </p:nvSpPr>
        <p:spPr>
          <a:xfrm>
            <a:off x="179512" y="494684"/>
            <a:ext cx="180000" cy="180000"/>
          </a:xfrm>
          <a:prstGeom prst="ellipse">
            <a:avLst/>
          </a:prstGeom>
          <a:solidFill>
            <a:srgbClr val="CF18FD"/>
          </a:solidFill>
          <a:ln w="38100">
            <a:solidFill>
              <a:srgbClr val="3A3A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Textfeld 21"/>
          <p:cNvSpPr txBox="1"/>
          <p:nvPr userDrawn="1"/>
        </p:nvSpPr>
        <p:spPr>
          <a:xfrm>
            <a:off x="323528" y="266989"/>
            <a:ext cx="936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NET</a:t>
            </a:r>
            <a:endParaRPr lang="de-DE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8DA8E-6624-4FDF-9692-BDD6B50C61E7}" type="datetimeFigureOut">
              <a:rPr lang="de-DE" smtClean="0"/>
              <a:t>16.02.2015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61247-F33B-433C-A1D8-6E8E9975472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8DA8E-6624-4FDF-9692-BDD6B50C61E7}" type="datetimeFigureOut">
              <a:rPr lang="de-DE" smtClean="0"/>
              <a:t>16.02.2015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61247-F33B-433C-A1D8-6E8E9975472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8DA8E-6624-4FDF-9692-BDD6B50C61E7}" type="datetimeFigureOut">
              <a:rPr lang="de-DE" smtClean="0"/>
              <a:t>16.02.2015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61247-F33B-433C-A1D8-6E8E9975472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8DA8E-6624-4FDF-9692-BDD6B50C61E7}" type="datetimeFigureOut">
              <a:rPr lang="de-DE" smtClean="0"/>
              <a:t>16.02.2015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61247-F33B-433C-A1D8-6E8E9975472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8DA8E-6624-4FDF-9692-BDD6B50C61E7}" type="datetimeFigureOut">
              <a:rPr lang="de-DE" smtClean="0"/>
              <a:t>16.02.2015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61247-F33B-433C-A1D8-6E8E9975472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26" name="Datumsplatzhalt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DE8DA8E-6624-4FDF-9692-BDD6B50C61E7}" type="datetimeFigureOut">
              <a:rPr lang="de-DE" smtClean="0"/>
              <a:t>16.02.2015</a:t>
            </a:fld>
            <a:endParaRPr lang="de-DE"/>
          </a:p>
        </p:txBody>
      </p:sp>
      <p:sp>
        <p:nvSpPr>
          <p:cNvPr id="27" name="Foliennummernplatzhalt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7061247-F33B-433C-A1D8-6E8E9975472C}" type="slidenum">
              <a:rPr lang="de-DE" smtClean="0"/>
              <a:t>‹Nr.›</a:t>
            </a:fld>
            <a:endParaRPr lang="de-DE"/>
          </a:p>
        </p:txBody>
      </p:sp>
      <p:sp>
        <p:nvSpPr>
          <p:cNvPr id="28" name="Fußzeilenplatzhalt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0DE8DA8E-6624-4FDF-9692-BDD6B50C61E7}" type="datetimeFigureOut">
              <a:rPr lang="de-DE" smtClean="0"/>
              <a:t>16.02.2015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27061247-F33B-433C-A1D8-6E8E9975472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8DA8E-6624-4FDF-9692-BDD6B50C61E7}" type="datetimeFigureOut">
              <a:rPr lang="de-DE" smtClean="0"/>
              <a:t>16.02.2015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61247-F33B-433C-A1D8-6E8E9975472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8DA8E-6624-4FDF-9692-BDD6B50C61E7}" type="datetimeFigureOut">
              <a:rPr lang="de-DE" smtClean="0"/>
              <a:t>16.02.2015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61247-F33B-433C-A1D8-6E8E9975472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8DA8E-6624-4FDF-9692-BDD6B50C61E7}" type="datetimeFigureOut">
              <a:rPr lang="de-DE" smtClean="0"/>
              <a:t>16.02.2015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61247-F33B-433C-A1D8-6E8E9975472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hteck 28"/>
          <p:cNvSpPr/>
          <p:nvPr/>
        </p:nvSpPr>
        <p:spPr>
          <a:xfrm>
            <a:off x="1" y="429353"/>
            <a:ext cx="9144000" cy="310663"/>
          </a:xfrm>
          <a:prstGeom prst="rect">
            <a:avLst/>
          </a:prstGeom>
          <a:solidFill>
            <a:srgbClr val="3A3A3A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2"/>
          </p:nvPr>
        </p:nvSpPr>
        <p:spPr>
          <a:xfrm>
            <a:off x="6586536" y="740016"/>
            <a:ext cx="957264" cy="329832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0DE8DA8E-6624-4FDF-9692-BDD6B50C61E7}" type="datetimeFigureOut">
              <a:rPr lang="de-DE" smtClean="0"/>
              <a:t>16.02.2015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5257800" y="740016"/>
            <a:ext cx="1325880" cy="329832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27061247-F33B-433C-A1D8-6E8E9975472C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5" name="Ellipse 4"/>
          <p:cNvSpPr/>
          <p:nvPr userDrawn="1"/>
        </p:nvSpPr>
        <p:spPr>
          <a:xfrm>
            <a:off x="269512" y="44624"/>
            <a:ext cx="1080120" cy="1080120"/>
          </a:xfrm>
          <a:prstGeom prst="ellipse">
            <a:avLst/>
          </a:prstGeom>
          <a:solidFill>
            <a:srgbClr val="6821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Ellipse 5"/>
          <p:cNvSpPr/>
          <p:nvPr userDrawn="1"/>
        </p:nvSpPr>
        <p:spPr>
          <a:xfrm>
            <a:off x="179512" y="494684"/>
            <a:ext cx="180000" cy="180000"/>
          </a:xfrm>
          <a:prstGeom prst="ellipse">
            <a:avLst/>
          </a:prstGeom>
          <a:solidFill>
            <a:srgbClr val="CF18FD"/>
          </a:solidFill>
          <a:ln w="38100">
            <a:solidFill>
              <a:srgbClr val="3A3A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extfeld 6"/>
          <p:cNvSpPr txBox="1"/>
          <p:nvPr userDrawn="1"/>
        </p:nvSpPr>
        <p:spPr>
          <a:xfrm>
            <a:off x="323528" y="266989"/>
            <a:ext cx="936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NET</a:t>
            </a:r>
            <a:endParaRPr lang="de-DE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Mono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770475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Integration in </a:t>
            </a:r>
            <a:r>
              <a:rPr lang="de-DE" dirty="0" err="1" smtClean="0"/>
              <a:t>VisualStudio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de-DE" dirty="0" smtClean="0"/>
              <a:t>Mono installieren (3.12.0)</a:t>
            </a:r>
            <a:br>
              <a:rPr lang="de-DE" dirty="0" smtClean="0"/>
            </a:br>
            <a:r>
              <a:rPr lang="de-DE" sz="1800" dirty="0" smtClean="0">
                <a:solidFill>
                  <a:schemeClr val="accent1"/>
                </a:solidFill>
              </a:rPr>
              <a:t>http</a:t>
            </a:r>
            <a:r>
              <a:rPr lang="de-DE" sz="1800" dirty="0">
                <a:solidFill>
                  <a:schemeClr val="accent1"/>
                </a:solidFill>
              </a:rPr>
              <a:t>://www.mono-project.com/download/#download-win</a:t>
            </a:r>
          </a:p>
          <a:p>
            <a:endParaRPr lang="de-DE" dirty="0"/>
          </a:p>
          <a:p>
            <a:r>
              <a:rPr lang="de-DE" dirty="0" smtClean="0"/>
              <a:t>Bibliotheken kopieren</a:t>
            </a:r>
            <a:br>
              <a:rPr lang="de-DE" dirty="0" smtClean="0"/>
            </a:br>
            <a:r>
              <a:rPr lang="de-DE" sz="1800" dirty="0" smtClean="0">
                <a:solidFill>
                  <a:schemeClr val="accent1"/>
                </a:solidFill>
              </a:rPr>
              <a:t>C</a:t>
            </a:r>
            <a:r>
              <a:rPr lang="de-DE" sz="1800" dirty="0">
                <a:solidFill>
                  <a:schemeClr val="accent1"/>
                </a:solidFill>
              </a:rPr>
              <a:t>:\Program Files (x86)\</a:t>
            </a:r>
            <a:r>
              <a:rPr lang="de-DE" sz="1800" dirty="0" smtClean="0">
                <a:solidFill>
                  <a:schemeClr val="accent1"/>
                </a:solidFill>
              </a:rPr>
              <a:t>Mono\</a:t>
            </a:r>
            <a:r>
              <a:rPr lang="de-DE" sz="1800" dirty="0" err="1" smtClean="0">
                <a:solidFill>
                  <a:schemeClr val="accent1"/>
                </a:solidFill>
              </a:rPr>
              <a:t>lib</a:t>
            </a:r>
            <a:r>
              <a:rPr lang="de-DE" sz="1800" dirty="0" smtClean="0">
                <a:solidFill>
                  <a:schemeClr val="accent1"/>
                </a:solidFill>
              </a:rPr>
              <a:t>\mono\4.0 =&gt; </a:t>
            </a:r>
            <a:br>
              <a:rPr lang="de-DE" sz="1800" dirty="0" smtClean="0">
                <a:solidFill>
                  <a:schemeClr val="accent1"/>
                </a:solidFill>
              </a:rPr>
            </a:br>
            <a:r>
              <a:rPr lang="de-DE" sz="1800" dirty="0" smtClean="0">
                <a:solidFill>
                  <a:schemeClr val="accent1"/>
                </a:solidFill>
              </a:rPr>
              <a:t>C</a:t>
            </a:r>
            <a:r>
              <a:rPr lang="de-DE" sz="1800" dirty="0">
                <a:solidFill>
                  <a:schemeClr val="accent1"/>
                </a:solidFill>
              </a:rPr>
              <a:t>:\Program Files (x86)\Reference </a:t>
            </a:r>
            <a:r>
              <a:rPr lang="de-DE" sz="1800" dirty="0" err="1">
                <a:solidFill>
                  <a:schemeClr val="accent1"/>
                </a:solidFill>
              </a:rPr>
              <a:t>Assemblies</a:t>
            </a:r>
            <a:r>
              <a:rPr lang="de-DE" sz="1800" dirty="0">
                <a:solidFill>
                  <a:schemeClr val="accent1"/>
                </a:solidFill>
              </a:rPr>
              <a:t>\Microsoft\Framework</a:t>
            </a:r>
            <a:r>
              <a:rPr lang="de-DE" sz="1800" dirty="0" smtClean="0">
                <a:solidFill>
                  <a:schemeClr val="accent1"/>
                </a:solidFill>
              </a:rPr>
              <a:t>\</a:t>
            </a:r>
            <a:br>
              <a:rPr lang="de-DE" sz="1800" dirty="0" smtClean="0">
                <a:solidFill>
                  <a:schemeClr val="accent1"/>
                </a:solidFill>
              </a:rPr>
            </a:br>
            <a:r>
              <a:rPr lang="de-DE" sz="1800" dirty="0" smtClean="0">
                <a:solidFill>
                  <a:schemeClr val="accent1"/>
                </a:solidFill>
              </a:rPr>
              <a:t>.</a:t>
            </a:r>
            <a:r>
              <a:rPr lang="de-DE" sz="1800" dirty="0" err="1">
                <a:solidFill>
                  <a:schemeClr val="accent1"/>
                </a:solidFill>
              </a:rPr>
              <a:t>NETFramework</a:t>
            </a:r>
            <a:r>
              <a:rPr lang="de-DE" sz="1800" dirty="0">
                <a:solidFill>
                  <a:schemeClr val="accent1"/>
                </a:solidFill>
              </a:rPr>
              <a:t>\v4.0\Profile\Mono</a:t>
            </a:r>
          </a:p>
          <a:p>
            <a:endParaRPr lang="de-DE" dirty="0"/>
          </a:p>
          <a:p>
            <a:r>
              <a:rPr lang="de-DE" dirty="0" smtClean="0"/>
              <a:t>Datei anlegen</a:t>
            </a:r>
            <a:br>
              <a:rPr lang="de-DE" dirty="0" smtClean="0"/>
            </a:br>
            <a:r>
              <a:rPr lang="de-DE" sz="1800" dirty="0" smtClean="0">
                <a:solidFill>
                  <a:schemeClr val="accent1"/>
                </a:solidFill>
              </a:rPr>
              <a:t>~\Profile\Mono\</a:t>
            </a:r>
            <a:r>
              <a:rPr lang="de-DE" sz="1800" dirty="0" err="1" smtClean="0">
                <a:solidFill>
                  <a:schemeClr val="accent1"/>
                </a:solidFill>
              </a:rPr>
              <a:t>RedistList</a:t>
            </a:r>
            <a:r>
              <a:rPr lang="de-DE" sz="1800" dirty="0" smtClean="0">
                <a:solidFill>
                  <a:schemeClr val="accent1"/>
                </a:solidFill>
              </a:rPr>
              <a:t>\FrameworkList.xml</a:t>
            </a:r>
            <a:br>
              <a:rPr lang="de-DE" sz="1800" dirty="0" smtClean="0">
                <a:solidFill>
                  <a:schemeClr val="accent1"/>
                </a:solidFill>
              </a:rPr>
            </a:br>
            <a:r>
              <a:rPr lang="de-DE" sz="1800" dirty="0" smtClean="0">
                <a:solidFill>
                  <a:schemeClr val="accent1"/>
                </a:solidFill>
              </a:rPr>
              <a:t/>
            </a:r>
            <a:br>
              <a:rPr lang="de-DE" sz="1800" dirty="0" smtClean="0">
                <a:solidFill>
                  <a:schemeClr val="accent1"/>
                </a:solidFill>
              </a:rPr>
            </a:br>
            <a:r>
              <a:rPr lang="de-DE" sz="1800" dirty="0" smtClean="0">
                <a:solidFill>
                  <a:schemeClr val="accent1"/>
                </a:solidFill>
              </a:rPr>
              <a:t>&lt;?</a:t>
            </a:r>
            <a:r>
              <a:rPr lang="de-DE" sz="1800" dirty="0" err="1">
                <a:solidFill>
                  <a:schemeClr val="accent1"/>
                </a:solidFill>
              </a:rPr>
              <a:t>xml</a:t>
            </a:r>
            <a:r>
              <a:rPr lang="de-DE" sz="1800" dirty="0">
                <a:solidFill>
                  <a:schemeClr val="accent1"/>
                </a:solidFill>
              </a:rPr>
              <a:t> </a:t>
            </a:r>
            <a:r>
              <a:rPr lang="de-DE" sz="1800" dirty="0" err="1">
                <a:solidFill>
                  <a:schemeClr val="accent1"/>
                </a:solidFill>
              </a:rPr>
              <a:t>version</a:t>
            </a:r>
            <a:r>
              <a:rPr lang="de-DE" sz="1800" dirty="0">
                <a:solidFill>
                  <a:schemeClr val="accent1"/>
                </a:solidFill>
              </a:rPr>
              <a:t>="1.0" </a:t>
            </a:r>
            <a:r>
              <a:rPr lang="de-DE" sz="1800" dirty="0" err="1">
                <a:solidFill>
                  <a:schemeClr val="accent1"/>
                </a:solidFill>
              </a:rPr>
              <a:t>encoding</a:t>
            </a:r>
            <a:r>
              <a:rPr lang="de-DE" sz="1800" dirty="0">
                <a:solidFill>
                  <a:schemeClr val="accent1"/>
                </a:solidFill>
              </a:rPr>
              <a:t>="UTF-8" </a:t>
            </a:r>
            <a:r>
              <a:rPr lang="de-DE" sz="1800" dirty="0" err="1">
                <a:solidFill>
                  <a:schemeClr val="accent1"/>
                </a:solidFill>
              </a:rPr>
              <a:t>standalone</a:t>
            </a:r>
            <a:r>
              <a:rPr lang="de-DE" sz="1800" dirty="0">
                <a:solidFill>
                  <a:schemeClr val="accent1"/>
                </a:solidFill>
              </a:rPr>
              <a:t>="</a:t>
            </a:r>
            <a:r>
              <a:rPr lang="de-DE" sz="1800" dirty="0" err="1">
                <a:solidFill>
                  <a:schemeClr val="accent1"/>
                </a:solidFill>
              </a:rPr>
              <a:t>yes</a:t>
            </a:r>
            <a:r>
              <a:rPr lang="de-DE" sz="1800" dirty="0" smtClean="0">
                <a:solidFill>
                  <a:schemeClr val="accent1"/>
                </a:solidFill>
              </a:rPr>
              <a:t>"?&gt;</a:t>
            </a:r>
            <a:br>
              <a:rPr lang="de-DE" sz="1800" dirty="0" smtClean="0">
                <a:solidFill>
                  <a:schemeClr val="accent1"/>
                </a:solidFill>
              </a:rPr>
            </a:br>
            <a:r>
              <a:rPr lang="de-DE" sz="1800" dirty="0" smtClean="0">
                <a:solidFill>
                  <a:schemeClr val="accent1"/>
                </a:solidFill>
              </a:rPr>
              <a:t>&lt;</a:t>
            </a:r>
            <a:r>
              <a:rPr lang="de-DE" sz="1800" dirty="0" err="1">
                <a:solidFill>
                  <a:schemeClr val="accent1"/>
                </a:solidFill>
              </a:rPr>
              <a:t>FileList</a:t>
            </a:r>
            <a:r>
              <a:rPr lang="de-DE" sz="1800" dirty="0">
                <a:solidFill>
                  <a:schemeClr val="accent1"/>
                </a:solidFill>
              </a:rPr>
              <a:t> </a:t>
            </a:r>
            <a:r>
              <a:rPr lang="de-DE" sz="1800" dirty="0" err="1">
                <a:solidFill>
                  <a:schemeClr val="accent1"/>
                </a:solidFill>
              </a:rPr>
              <a:t>ToolsVersion</a:t>
            </a:r>
            <a:r>
              <a:rPr lang="de-DE" sz="1800" dirty="0">
                <a:solidFill>
                  <a:schemeClr val="accent1"/>
                </a:solidFill>
              </a:rPr>
              <a:t>="4.0" </a:t>
            </a:r>
            <a:r>
              <a:rPr lang="de-DE" sz="1800" dirty="0" err="1">
                <a:solidFill>
                  <a:schemeClr val="accent1"/>
                </a:solidFill>
              </a:rPr>
              <a:t>RuntimeVersion</a:t>
            </a:r>
            <a:r>
              <a:rPr lang="de-DE" sz="1800" dirty="0">
                <a:solidFill>
                  <a:schemeClr val="accent1"/>
                </a:solidFill>
              </a:rPr>
              <a:t>="4.0" Name="Mono 3.12.0" </a:t>
            </a:r>
            <a:r>
              <a:rPr lang="de-DE" sz="1800" dirty="0" err="1">
                <a:solidFill>
                  <a:schemeClr val="accent1"/>
                </a:solidFill>
              </a:rPr>
              <a:t>Redist</a:t>
            </a:r>
            <a:r>
              <a:rPr lang="de-DE" sz="1800" dirty="0">
                <a:solidFill>
                  <a:schemeClr val="accent1"/>
                </a:solidFill>
              </a:rPr>
              <a:t>="Mono_3.12.0</a:t>
            </a:r>
            <a:r>
              <a:rPr lang="de-DE" sz="1800" dirty="0" smtClean="0">
                <a:solidFill>
                  <a:schemeClr val="accent1"/>
                </a:solidFill>
              </a:rPr>
              <a:t>"&gt;</a:t>
            </a:r>
            <a:br>
              <a:rPr lang="de-DE" sz="1800" dirty="0" smtClean="0">
                <a:solidFill>
                  <a:schemeClr val="accent1"/>
                </a:solidFill>
              </a:rPr>
            </a:br>
            <a:r>
              <a:rPr lang="de-DE" sz="1800" dirty="0" smtClean="0">
                <a:solidFill>
                  <a:schemeClr val="accent1"/>
                </a:solidFill>
              </a:rPr>
              <a:t>&lt;/</a:t>
            </a:r>
            <a:r>
              <a:rPr lang="de-DE" sz="1800" dirty="0" err="1">
                <a:solidFill>
                  <a:schemeClr val="accent1"/>
                </a:solidFill>
              </a:rPr>
              <a:t>FileList</a:t>
            </a:r>
            <a:r>
              <a:rPr lang="de-DE" sz="1800" dirty="0">
                <a:solidFill>
                  <a:schemeClr val="accent1"/>
                </a:solidFill>
              </a:rPr>
              <a:t>&gt;</a:t>
            </a:r>
          </a:p>
          <a:p>
            <a:endParaRPr lang="de-DE" dirty="0"/>
          </a:p>
          <a:p>
            <a:r>
              <a:rPr lang="de-DE" dirty="0" smtClean="0"/>
              <a:t>Registry Eintrag</a:t>
            </a:r>
            <a:br>
              <a:rPr lang="de-DE" dirty="0" smtClean="0"/>
            </a:br>
            <a:r>
              <a:rPr lang="de-DE" sz="1800" dirty="0" smtClean="0">
                <a:solidFill>
                  <a:schemeClr val="accent1"/>
                </a:solidFill>
              </a:rPr>
              <a:t>HKEY_LOCAL_MACHINE\SOFTWARE\Microsoft</a:t>
            </a:r>
            <a:r>
              <a:rPr lang="de-DE" sz="1800" dirty="0">
                <a:solidFill>
                  <a:schemeClr val="accent1"/>
                </a:solidFill>
              </a:rPr>
              <a:t>\.</a:t>
            </a:r>
            <a:r>
              <a:rPr lang="de-DE" sz="1800" dirty="0" err="1">
                <a:solidFill>
                  <a:schemeClr val="accent1"/>
                </a:solidFill>
              </a:rPr>
              <a:t>NETFramework</a:t>
            </a:r>
            <a:r>
              <a:rPr lang="de-DE" sz="1800" dirty="0">
                <a:solidFill>
                  <a:schemeClr val="accent1"/>
                </a:solidFill>
              </a:rPr>
              <a:t>\v4.0.30319\SKUs</a:t>
            </a:r>
            <a:r>
              <a:rPr lang="de-DE" sz="1800" dirty="0" smtClean="0">
                <a:solidFill>
                  <a:schemeClr val="accent1"/>
                </a:solidFill>
              </a:rPr>
              <a:t>\</a:t>
            </a:r>
            <a:br>
              <a:rPr lang="de-DE" sz="1800" dirty="0" smtClean="0">
                <a:solidFill>
                  <a:schemeClr val="accent1"/>
                </a:solidFill>
              </a:rPr>
            </a:br>
            <a:r>
              <a:rPr lang="de-DE" sz="1800" dirty="0" smtClean="0">
                <a:solidFill>
                  <a:schemeClr val="accent1"/>
                </a:solidFill>
              </a:rPr>
              <a:t>.</a:t>
            </a:r>
            <a:r>
              <a:rPr lang="de-DE" sz="1800" dirty="0" err="1">
                <a:solidFill>
                  <a:schemeClr val="accent1"/>
                </a:solidFill>
              </a:rPr>
              <a:t>NETFramework,Version</a:t>
            </a:r>
            <a:r>
              <a:rPr lang="de-DE" sz="1800" dirty="0">
                <a:solidFill>
                  <a:schemeClr val="accent1"/>
                </a:solidFill>
              </a:rPr>
              <a:t>=v4.0,Profile=Mono</a:t>
            </a:r>
          </a:p>
          <a:p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62541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Als Target Framework verfügbar</a:t>
            </a:r>
            <a:endParaRPr lang="de-DE" dirty="0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53058" y="2249488"/>
            <a:ext cx="7837884" cy="432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7484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Debugging – Windows </a:t>
            </a:r>
            <a:r>
              <a:rPr lang="de-DE" dirty="0" err="1" smtClean="0"/>
              <a:t>local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b="1" dirty="0" err="1" smtClean="0"/>
              <a:t>VisualStudio</a:t>
            </a:r>
            <a:r>
              <a:rPr lang="de-DE" dirty="0"/>
              <a:t/>
            </a:r>
            <a:br>
              <a:rPr lang="de-DE" dirty="0"/>
            </a:br>
            <a:r>
              <a:rPr lang="de-DE" dirty="0" err="1" smtClean="0"/>
              <a:t>TargetFrameworkVersion</a:t>
            </a:r>
            <a:r>
              <a:rPr lang="de-DE" dirty="0" smtClean="0"/>
              <a:t> </a:t>
            </a:r>
            <a:r>
              <a:rPr lang="de-DE" dirty="0"/>
              <a:t>und </a:t>
            </a:r>
            <a:r>
              <a:rPr lang="de-DE" dirty="0" err="1" smtClean="0"/>
              <a:t>TargetFrameworkProfile</a:t>
            </a:r>
            <a:r>
              <a:rPr lang="de-DE" dirty="0" smtClean="0"/>
              <a:t> in </a:t>
            </a:r>
            <a:r>
              <a:rPr lang="de-DE" dirty="0" err="1" smtClean="0"/>
              <a:t>csproj</a:t>
            </a:r>
            <a:r>
              <a:rPr lang="de-DE" dirty="0" smtClean="0"/>
              <a:t> eintragen</a:t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sz="1600" dirty="0">
                <a:solidFill>
                  <a:schemeClr val="accent1"/>
                </a:solidFill>
              </a:rPr>
              <a:t> &lt;</a:t>
            </a:r>
            <a:r>
              <a:rPr lang="de-DE" sz="1600" dirty="0" err="1">
                <a:solidFill>
                  <a:schemeClr val="accent1"/>
                </a:solidFill>
              </a:rPr>
              <a:t>PropertyGroup</a:t>
            </a:r>
            <a:r>
              <a:rPr lang="de-DE" sz="1600" dirty="0" smtClean="0">
                <a:solidFill>
                  <a:schemeClr val="accent1"/>
                </a:solidFill>
              </a:rPr>
              <a:t>&gt;</a:t>
            </a:r>
            <a:br>
              <a:rPr lang="de-DE" sz="1600" dirty="0" smtClean="0">
                <a:solidFill>
                  <a:schemeClr val="accent1"/>
                </a:solidFill>
              </a:rPr>
            </a:br>
            <a:r>
              <a:rPr lang="de-DE" sz="1600" dirty="0" smtClean="0">
                <a:solidFill>
                  <a:schemeClr val="accent1"/>
                </a:solidFill>
              </a:rPr>
              <a:t>    &lt;</a:t>
            </a:r>
            <a:r>
              <a:rPr lang="de-DE" sz="1600" dirty="0" err="1">
                <a:solidFill>
                  <a:schemeClr val="accent1"/>
                </a:solidFill>
              </a:rPr>
              <a:t>Configuration</a:t>
            </a:r>
            <a:r>
              <a:rPr lang="de-DE" sz="1600" dirty="0">
                <a:solidFill>
                  <a:schemeClr val="accent1"/>
                </a:solidFill>
              </a:rPr>
              <a:t> </a:t>
            </a:r>
            <a:r>
              <a:rPr lang="de-DE" sz="1600" dirty="0" err="1">
                <a:solidFill>
                  <a:schemeClr val="accent1"/>
                </a:solidFill>
              </a:rPr>
              <a:t>Condition</a:t>
            </a:r>
            <a:r>
              <a:rPr lang="de-DE" sz="1600" dirty="0">
                <a:solidFill>
                  <a:schemeClr val="accent1"/>
                </a:solidFill>
              </a:rPr>
              <a:t>=" '$(</a:t>
            </a:r>
            <a:r>
              <a:rPr lang="de-DE" sz="1600" dirty="0" err="1">
                <a:solidFill>
                  <a:schemeClr val="accent1"/>
                </a:solidFill>
              </a:rPr>
              <a:t>Configuration</a:t>
            </a:r>
            <a:r>
              <a:rPr lang="de-DE" sz="1600" dirty="0">
                <a:solidFill>
                  <a:schemeClr val="accent1"/>
                </a:solidFill>
              </a:rPr>
              <a:t>)' == '' "&gt;</a:t>
            </a:r>
            <a:r>
              <a:rPr lang="de-DE" sz="1600" dirty="0" err="1">
                <a:solidFill>
                  <a:schemeClr val="accent1"/>
                </a:solidFill>
              </a:rPr>
              <a:t>Debug</a:t>
            </a:r>
            <a:r>
              <a:rPr lang="de-DE" sz="1600" dirty="0">
                <a:solidFill>
                  <a:schemeClr val="accent1"/>
                </a:solidFill>
              </a:rPr>
              <a:t>&lt;/</a:t>
            </a:r>
            <a:r>
              <a:rPr lang="de-DE" sz="1600" dirty="0" err="1">
                <a:solidFill>
                  <a:schemeClr val="accent1"/>
                </a:solidFill>
              </a:rPr>
              <a:t>Configuration</a:t>
            </a:r>
            <a:r>
              <a:rPr lang="de-DE" sz="1600" dirty="0" smtClean="0">
                <a:solidFill>
                  <a:schemeClr val="accent1"/>
                </a:solidFill>
              </a:rPr>
              <a:t>&gt;</a:t>
            </a:r>
            <a:br>
              <a:rPr lang="de-DE" sz="1600" dirty="0" smtClean="0">
                <a:solidFill>
                  <a:schemeClr val="accent1"/>
                </a:solidFill>
              </a:rPr>
            </a:br>
            <a:r>
              <a:rPr lang="de-DE" sz="1600" dirty="0" smtClean="0">
                <a:solidFill>
                  <a:schemeClr val="accent1"/>
                </a:solidFill>
              </a:rPr>
              <a:t>    &lt;</a:t>
            </a:r>
            <a:r>
              <a:rPr lang="de-DE" sz="1600" dirty="0" err="1">
                <a:solidFill>
                  <a:schemeClr val="accent1"/>
                </a:solidFill>
              </a:rPr>
              <a:t>Platform</a:t>
            </a:r>
            <a:r>
              <a:rPr lang="de-DE" sz="1600" dirty="0">
                <a:solidFill>
                  <a:schemeClr val="accent1"/>
                </a:solidFill>
              </a:rPr>
              <a:t> </a:t>
            </a:r>
            <a:r>
              <a:rPr lang="de-DE" sz="1600" dirty="0" err="1">
                <a:solidFill>
                  <a:schemeClr val="accent1"/>
                </a:solidFill>
              </a:rPr>
              <a:t>Condition</a:t>
            </a:r>
            <a:r>
              <a:rPr lang="de-DE" sz="1600" dirty="0">
                <a:solidFill>
                  <a:schemeClr val="accent1"/>
                </a:solidFill>
              </a:rPr>
              <a:t>=" '$(</a:t>
            </a:r>
            <a:r>
              <a:rPr lang="de-DE" sz="1600" dirty="0" err="1">
                <a:solidFill>
                  <a:schemeClr val="accent1"/>
                </a:solidFill>
              </a:rPr>
              <a:t>Platform</a:t>
            </a:r>
            <a:r>
              <a:rPr lang="de-DE" sz="1600" dirty="0">
                <a:solidFill>
                  <a:schemeClr val="accent1"/>
                </a:solidFill>
              </a:rPr>
              <a:t>)' == '' "&gt;</a:t>
            </a:r>
            <a:r>
              <a:rPr lang="de-DE" sz="1600" dirty="0" err="1">
                <a:solidFill>
                  <a:schemeClr val="accent1"/>
                </a:solidFill>
              </a:rPr>
              <a:t>AnyCPU</a:t>
            </a:r>
            <a:r>
              <a:rPr lang="de-DE" sz="1600" dirty="0">
                <a:solidFill>
                  <a:schemeClr val="accent1"/>
                </a:solidFill>
              </a:rPr>
              <a:t>&lt;/</a:t>
            </a:r>
            <a:r>
              <a:rPr lang="de-DE" sz="1600" dirty="0" err="1">
                <a:solidFill>
                  <a:schemeClr val="accent1"/>
                </a:solidFill>
              </a:rPr>
              <a:t>Platform</a:t>
            </a:r>
            <a:r>
              <a:rPr lang="de-DE" sz="1600" dirty="0" smtClean="0">
                <a:solidFill>
                  <a:schemeClr val="accent1"/>
                </a:solidFill>
              </a:rPr>
              <a:t>&gt;</a:t>
            </a:r>
            <a:br>
              <a:rPr lang="de-DE" sz="1600" dirty="0" smtClean="0">
                <a:solidFill>
                  <a:schemeClr val="accent1"/>
                </a:solidFill>
              </a:rPr>
            </a:br>
            <a:r>
              <a:rPr lang="de-DE" sz="1600" dirty="0" smtClean="0">
                <a:solidFill>
                  <a:schemeClr val="accent1"/>
                </a:solidFill>
              </a:rPr>
              <a:t>    </a:t>
            </a:r>
            <a:r>
              <a:rPr lang="de-DE" sz="1600" b="1" dirty="0" smtClean="0">
                <a:solidFill>
                  <a:schemeClr val="accent1"/>
                </a:solidFill>
              </a:rPr>
              <a:t>&lt;</a:t>
            </a:r>
            <a:r>
              <a:rPr lang="de-DE" sz="1600" b="1" dirty="0" err="1">
                <a:solidFill>
                  <a:schemeClr val="accent1"/>
                </a:solidFill>
              </a:rPr>
              <a:t>TargetFrameworkVersion</a:t>
            </a:r>
            <a:r>
              <a:rPr lang="de-DE" sz="1600" b="1" dirty="0">
                <a:solidFill>
                  <a:schemeClr val="accent1"/>
                </a:solidFill>
              </a:rPr>
              <a:t>&gt;v4.0&lt;/</a:t>
            </a:r>
            <a:r>
              <a:rPr lang="de-DE" sz="1600" b="1" dirty="0" err="1">
                <a:solidFill>
                  <a:schemeClr val="accent1"/>
                </a:solidFill>
              </a:rPr>
              <a:t>TargetFrameworkVersion</a:t>
            </a:r>
            <a:r>
              <a:rPr lang="de-DE" sz="1600" b="1" dirty="0" smtClean="0">
                <a:solidFill>
                  <a:schemeClr val="accent1"/>
                </a:solidFill>
              </a:rPr>
              <a:t>&gt;</a:t>
            </a:r>
            <a:br>
              <a:rPr lang="de-DE" sz="1600" b="1" dirty="0" smtClean="0">
                <a:solidFill>
                  <a:schemeClr val="accent1"/>
                </a:solidFill>
              </a:rPr>
            </a:br>
            <a:r>
              <a:rPr lang="de-DE" sz="1600" b="1" dirty="0" smtClean="0">
                <a:solidFill>
                  <a:schemeClr val="accent1"/>
                </a:solidFill>
              </a:rPr>
              <a:t>    &lt;</a:t>
            </a:r>
            <a:r>
              <a:rPr lang="de-DE" sz="1600" b="1" dirty="0" err="1">
                <a:solidFill>
                  <a:schemeClr val="accent1"/>
                </a:solidFill>
              </a:rPr>
              <a:t>TargetFrameworkProfile</a:t>
            </a:r>
            <a:r>
              <a:rPr lang="de-DE" sz="1600" b="1" dirty="0">
                <a:solidFill>
                  <a:schemeClr val="accent1"/>
                </a:solidFill>
              </a:rPr>
              <a:t>&gt;Mono&lt;/</a:t>
            </a:r>
            <a:r>
              <a:rPr lang="de-DE" sz="1600" b="1" dirty="0" err="1">
                <a:solidFill>
                  <a:schemeClr val="accent1"/>
                </a:solidFill>
              </a:rPr>
              <a:t>TargetFrameworkProfile</a:t>
            </a:r>
            <a:r>
              <a:rPr lang="de-DE" sz="1600" b="1" dirty="0" smtClean="0">
                <a:solidFill>
                  <a:schemeClr val="accent1"/>
                </a:solidFill>
              </a:rPr>
              <a:t>&gt;</a:t>
            </a:r>
            <a:br>
              <a:rPr lang="de-DE" sz="1600" b="1" dirty="0" smtClean="0">
                <a:solidFill>
                  <a:schemeClr val="accent1"/>
                </a:solidFill>
              </a:rPr>
            </a:br>
            <a:r>
              <a:rPr lang="de-DE" sz="1600" dirty="0" smtClean="0">
                <a:solidFill>
                  <a:schemeClr val="accent1"/>
                </a:solidFill>
              </a:rPr>
              <a:t>&lt;/</a:t>
            </a:r>
            <a:r>
              <a:rPr lang="de-DE" sz="1600" dirty="0" err="1">
                <a:solidFill>
                  <a:schemeClr val="accent1"/>
                </a:solidFill>
              </a:rPr>
              <a:t>PropertyGroup</a:t>
            </a:r>
            <a:r>
              <a:rPr lang="de-DE" sz="1600" dirty="0">
                <a:solidFill>
                  <a:schemeClr val="accent1"/>
                </a:solidFill>
              </a:rPr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42576875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Debugging – Windows remote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b="1" dirty="0" err="1" smtClean="0"/>
              <a:t>VisualStudio</a:t>
            </a:r>
            <a:r>
              <a:rPr lang="de-DE" dirty="0"/>
              <a:t/>
            </a:r>
            <a:br>
              <a:rPr lang="de-DE" dirty="0"/>
            </a:br>
            <a:r>
              <a:rPr lang="de-DE" dirty="0" smtClean="0"/>
              <a:t>mit </a:t>
            </a:r>
            <a:r>
              <a:rPr lang="de-DE" dirty="0" err="1" smtClean="0"/>
              <a:t>MonoDebugger</a:t>
            </a:r>
            <a:r>
              <a:rPr lang="de-DE" dirty="0" smtClean="0"/>
              <a:t> von Christian </a:t>
            </a:r>
            <a:r>
              <a:rPr lang="de-DE" dirty="0" err="1" smtClean="0"/>
              <a:t>Giesswein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MonoDebugger.MonoServer.exe</a:t>
            </a:r>
            <a:br>
              <a:rPr lang="de-DE" dirty="0" smtClean="0"/>
            </a:br>
            <a:r>
              <a:rPr lang="de-DE" dirty="0" smtClean="0"/>
              <a:t>auf dem Zielsystem starten</a:t>
            </a:r>
          </a:p>
          <a:p>
            <a:pPr marL="109728" indent="0">
              <a:buNone/>
            </a:pPr>
            <a:endParaRPr lang="de-DE" dirty="0"/>
          </a:p>
          <a:p>
            <a:r>
              <a:rPr lang="en-US" dirty="0" smtClean="0"/>
              <a:t>Build </a:t>
            </a:r>
            <a:r>
              <a:rPr lang="en-US" dirty="0"/>
              <a:t>--&gt; Start Mono-Debugging </a:t>
            </a:r>
            <a:r>
              <a:rPr lang="en-US" dirty="0" smtClean="0"/>
              <a:t>(remote)</a:t>
            </a:r>
          </a:p>
          <a:p>
            <a:endParaRPr lang="de-DE" sz="16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25650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Debugging – Windows </a:t>
            </a:r>
            <a:r>
              <a:rPr lang="de-DE" dirty="0" err="1" smtClean="0"/>
              <a:t>local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b="1" dirty="0" err="1" smtClean="0"/>
              <a:t>Xamarin</a:t>
            </a:r>
            <a:r>
              <a:rPr lang="de-DE" b="1" dirty="0" smtClean="0"/>
              <a:t> Studio</a:t>
            </a:r>
            <a:br>
              <a:rPr lang="de-DE" b="1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„F5“</a:t>
            </a:r>
          </a:p>
          <a:p>
            <a:endParaRPr lang="de-DE" b="1" dirty="0" smtClean="0"/>
          </a:p>
        </p:txBody>
      </p:sp>
    </p:spTree>
    <p:extLst>
      <p:ext uri="{BB962C8B-B14F-4D97-AF65-F5344CB8AC3E}">
        <p14:creationId xmlns:p14="http://schemas.microsoft.com/office/powerpoint/2010/main" val="39505756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Debugging – Windows remote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b="1" dirty="0" err="1" smtClean="0"/>
              <a:t>Xamarin</a:t>
            </a:r>
            <a:r>
              <a:rPr lang="de-DE" b="1" dirty="0" smtClean="0"/>
              <a:t> Studio</a:t>
            </a:r>
            <a:br>
              <a:rPr lang="de-DE" b="1" dirty="0" smtClean="0"/>
            </a:br>
            <a:r>
              <a:rPr lang="de-DE" dirty="0" smtClean="0"/>
              <a:t>Umgebungsvariable setzen</a:t>
            </a:r>
            <a:br>
              <a:rPr lang="de-DE" dirty="0" smtClean="0"/>
            </a:br>
            <a:r>
              <a:rPr lang="de-DE" dirty="0" smtClean="0"/>
              <a:t>MONODEVELOP_SDB_TEST=1</a:t>
            </a:r>
          </a:p>
          <a:p>
            <a:endParaRPr lang="de-DE" dirty="0" smtClean="0"/>
          </a:p>
          <a:p>
            <a:r>
              <a:rPr lang="de-DE" dirty="0" smtClean="0"/>
              <a:t>Neuer Menüeintrag</a:t>
            </a:r>
            <a:br>
              <a:rPr lang="de-DE" dirty="0" smtClean="0"/>
            </a:br>
            <a:r>
              <a:rPr lang="de-DE" dirty="0" smtClean="0"/>
              <a:t>„Custom Command Mono Soft Debugger“</a:t>
            </a:r>
          </a:p>
        </p:txBody>
      </p:sp>
    </p:spTree>
    <p:extLst>
      <p:ext uri="{BB962C8B-B14F-4D97-AF65-F5344CB8AC3E}">
        <p14:creationId xmlns:p14="http://schemas.microsoft.com/office/powerpoint/2010/main" val="33930547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Fazit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Verwendbar</a:t>
            </a:r>
          </a:p>
          <a:p>
            <a:endParaRPr lang="de-DE" dirty="0"/>
          </a:p>
          <a:p>
            <a:r>
              <a:rPr lang="de-DE" dirty="0" smtClean="0"/>
              <a:t>Mehrere Möglichkeiten</a:t>
            </a:r>
          </a:p>
          <a:p>
            <a:endParaRPr lang="de-DE" dirty="0"/>
          </a:p>
          <a:p>
            <a:r>
              <a:rPr lang="de-DE" dirty="0" smtClean="0"/>
              <a:t>Einschränkungen des Frameworks</a:t>
            </a:r>
          </a:p>
          <a:p>
            <a:pPr lvl="1"/>
            <a:r>
              <a:rPr lang="de-DE" dirty="0" smtClean="0"/>
              <a:t>Win32 Spezifika</a:t>
            </a:r>
          </a:p>
          <a:p>
            <a:pPr lvl="1"/>
            <a:r>
              <a:rPr lang="de-DE" dirty="0" smtClean="0"/>
              <a:t>Mono </a:t>
            </a:r>
            <a:r>
              <a:rPr lang="de-DE" dirty="0"/>
              <a:t>Migration Analyzer (</a:t>
            </a:r>
            <a:r>
              <a:rPr lang="de-DE" dirty="0" err="1"/>
              <a:t>MoMA</a:t>
            </a:r>
            <a:r>
              <a:rPr lang="de-DE" dirty="0"/>
              <a:t>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8535031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Rhea">
  <a:themeElements>
    <a:clrScheme name="Rhea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Rhea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Rhe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0</TotalTime>
  <Words>51</Words>
  <Application>Microsoft Office PowerPoint</Application>
  <PresentationFormat>Bildschirmpräsentation (4:3)</PresentationFormat>
  <Paragraphs>34</Paragraphs>
  <Slides>8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4" baseType="lpstr">
      <vt:lpstr>Arial</vt:lpstr>
      <vt:lpstr>Calibri</vt:lpstr>
      <vt:lpstr>Georgia</vt:lpstr>
      <vt:lpstr>Trebuchet MS</vt:lpstr>
      <vt:lpstr>Wingdings 2</vt:lpstr>
      <vt:lpstr>Rhea</vt:lpstr>
      <vt:lpstr>Mono</vt:lpstr>
      <vt:lpstr>Integration in VisualStudio</vt:lpstr>
      <vt:lpstr>Als Target Framework verfügbar</vt:lpstr>
      <vt:lpstr>Debugging – Windows local</vt:lpstr>
      <vt:lpstr>Debugging – Windows remote</vt:lpstr>
      <vt:lpstr>Debugging – Windows local</vt:lpstr>
      <vt:lpstr>Debugging – Windows remote</vt:lpstr>
      <vt:lpstr>Fazit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Frank</dc:creator>
  <cp:lastModifiedBy>Frank Pfattheicher</cp:lastModifiedBy>
  <cp:revision>31</cp:revision>
  <dcterms:created xsi:type="dcterms:W3CDTF">2015-02-09T13:48:55Z</dcterms:created>
  <dcterms:modified xsi:type="dcterms:W3CDTF">2015-02-16T10:55:08Z</dcterms:modified>
</cp:coreProperties>
</file>